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6"/>
  </p:notesMasterIdLst>
  <p:sldIdLst>
    <p:sldId id="518" r:id="rId2"/>
    <p:sldId id="519" r:id="rId3"/>
    <p:sldId id="520" r:id="rId4"/>
    <p:sldId id="52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COB-FS-01\Library\Library%20Documents\Melinda's%20Folder\Citizen's%20Academy\circulation%20sta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COB-FS-01\Library\Library%20Documents\Melinda's%20Folder\Citizen's%20Academy\circulation%20sta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COB-FS-01\Library\Library%20Documents\Melinda's%20Folder\Citizen's%20Academy\circulation%20sta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Circulations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Circulations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96000"/>
                    <a:lumMod val="104000"/>
                  </a:schemeClr>
                </a:gs>
                <a:gs pos="100000">
                  <a:schemeClr val="accent5"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2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1.5587529976019185E-2"/>
                  <c:y val="-3.0595829053976883E-2"/>
                </c:manualLayout>
              </c:layout>
              <c:tx>
                <c:rich>
                  <a:bodyPr/>
                  <a:lstStyle/>
                  <a:p>
                    <a:fld id="{7E424E7D-5D27-4416-A14B-92AF5898C383}" type="VALUE">
                      <a:rPr lang="en-US" sz="20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4E01-441D-ACE5-F66CBBB8CEF6}"/>
                </c:ext>
              </c:extLst>
            </c:dLbl>
            <c:dLbl>
              <c:idx val="1"/>
              <c:layout>
                <c:manualLayout>
                  <c:x val="1.3189448441246915E-2"/>
                  <c:y val="-2.8582962455780049E-2"/>
                </c:manualLayout>
              </c:layout>
              <c:tx>
                <c:rich>
                  <a:bodyPr/>
                  <a:lstStyle/>
                  <a:p>
                    <a:fld id="{033F90FE-17F2-4E22-B14A-5357E3A8769D}" type="VALUE">
                      <a:rPr lang="en-US" sz="20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4E01-441D-ACE5-F66CBBB8CEF6}"/>
                </c:ext>
              </c:extLst>
            </c:dLbl>
            <c:dLbl>
              <c:idx val="2"/>
              <c:layout>
                <c:manualLayout>
                  <c:x val="1.0351687154213461E-2"/>
                  <c:y val="-1.6505620221385436E-2"/>
                </c:manualLayout>
              </c:layout>
              <c:tx>
                <c:rich>
                  <a:bodyPr/>
                  <a:lstStyle/>
                  <a:p>
                    <a:fld id="{BDB416C8-2662-46CA-9B50-C18E1911C40A}" type="VALUE">
                      <a:rPr lang="en-US" sz="20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4E01-441D-ACE5-F66CBBB8CEF6}"/>
                </c:ext>
              </c:extLst>
            </c:dLbl>
            <c:dLbl>
              <c:idx val="3"/>
              <c:layout>
                <c:manualLayout>
                  <c:x val="9.5923261390887284E-3"/>
                  <c:y val="-2.1739130434782608E-2"/>
                </c:manualLayout>
              </c:layout>
              <c:tx>
                <c:rich>
                  <a:bodyPr/>
                  <a:lstStyle/>
                  <a:p>
                    <a:fld id="{4B94F3D9-8B66-4173-96DC-D89CA1F0A744}" type="VALUE">
                      <a:rPr lang="en-US" sz="20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4E01-441D-ACE5-F66CBBB8CEF6}"/>
                </c:ext>
              </c:extLst>
            </c:dLbl>
            <c:dLbl>
              <c:idx val="4"/>
              <c:layout>
                <c:manualLayout>
                  <c:x val="-2.7178257051955197E-3"/>
                  <c:y val="-4.1062802322861296E-2"/>
                </c:manualLayout>
              </c:layout>
              <c:tx>
                <c:rich>
                  <a:bodyPr/>
                  <a:lstStyle/>
                  <a:p>
                    <a:fld id="{32F76537-3ECA-4EFC-B46F-8DC36A5B5F37}" type="VALUE">
                      <a:rPr lang="en-US" sz="20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2A6-46C6-86C7-ED255ED1F1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  <c:extLst/>
            </c:numRef>
          </c:cat>
          <c:val>
            <c:numRef>
              <c:f>Sheet1!$B$2:$B$12</c:f>
              <c:numCache>
                <c:formatCode>#,##0</c:formatCode>
                <c:ptCount val="5"/>
                <c:pt idx="0">
                  <c:v>102828</c:v>
                </c:pt>
                <c:pt idx="1">
                  <c:v>109186</c:v>
                </c:pt>
                <c:pt idx="2">
                  <c:v>124231</c:v>
                </c:pt>
                <c:pt idx="3">
                  <c:v>226558</c:v>
                </c:pt>
                <c:pt idx="4">
                  <c:v>135525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A-4E01-441D-ACE5-F66CBBB8CE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92277720"/>
        <c:axId val="492278048"/>
        <c:axId val="0"/>
      </c:bar3DChart>
      <c:catAx>
        <c:axId val="492277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2278048"/>
        <c:crosses val="autoZero"/>
        <c:auto val="1"/>
        <c:lblAlgn val="ctr"/>
        <c:lblOffset val="100"/>
        <c:noMultiLvlLbl val="0"/>
      </c:catAx>
      <c:valAx>
        <c:axId val="492278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2277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Visits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alpha val="85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86E1-40BF-950F-B50C84B27EB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alpha val="85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86E1-40BF-950F-B50C84B27EB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alpha val="85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86E1-40BF-950F-B50C84B27EB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alpha val="85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86E1-40BF-950F-B50C84B27EB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alpha val="85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86E1-40BF-950F-B50C84B27EB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Sheet2!$A$2:$A$6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Sheet2!$B$2:$B$6</c:f>
              <c:numCache>
                <c:formatCode>#,##0</c:formatCode>
                <c:ptCount val="5"/>
                <c:pt idx="0">
                  <c:v>60779</c:v>
                </c:pt>
                <c:pt idx="1">
                  <c:v>61566</c:v>
                </c:pt>
                <c:pt idx="2">
                  <c:v>67788</c:v>
                </c:pt>
                <c:pt idx="3">
                  <c:v>119422</c:v>
                </c:pt>
                <c:pt idx="4">
                  <c:v>50809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E1-40BF-950F-B50C84B27EB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637423216"/>
        <c:axId val="637421576"/>
      </c:barChart>
      <c:catAx>
        <c:axId val="637423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7421576"/>
        <c:crosses val="autoZero"/>
        <c:auto val="1"/>
        <c:lblAlgn val="ctr"/>
        <c:lblOffset val="100"/>
        <c:noMultiLvlLbl val="0"/>
      </c:catAx>
      <c:valAx>
        <c:axId val="63742157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637423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Programs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Sheet3!$A$2:$A$6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Sheet3!$B$2:$B$6</c:f>
              <c:numCache>
                <c:formatCode>#,##0</c:formatCode>
                <c:ptCount val="5"/>
                <c:pt idx="0">
                  <c:v>350</c:v>
                </c:pt>
                <c:pt idx="1">
                  <c:v>439</c:v>
                </c:pt>
                <c:pt idx="2">
                  <c:v>448</c:v>
                </c:pt>
                <c:pt idx="3">
                  <c:v>604</c:v>
                </c:pt>
                <c:pt idx="4">
                  <c:v>402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95-40C0-ADF0-6026EC9EDFF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637415672"/>
        <c:axId val="637408784"/>
      </c:barChart>
      <c:catAx>
        <c:axId val="637415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7408784"/>
        <c:crosses val="autoZero"/>
        <c:auto val="1"/>
        <c:lblAlgn val="ctr"/>
        <c:lblOffset val="100"/>
        <c:noMultiLvlLbl val="0"/>
      </c:catAx>
      <c:valAx>
        <c:axId val="63740878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637415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Sheet4!$B$1</c:f>
              <c:strCache>
                <c:ptCount val="1"/>
                <c:pt idx="0">
                  <c:v>Program Attendees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Sheet4!$A$2:$A$6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Sheet4!$B$2:$B$6</c:f>
              <c:numCache>
                <c:formatCode>#,##0</c:formatCode>
                <c:ptCount val="5"/>
                <c:pt idx="0">
                  <c:v>9922</c:v>
                </c:pt>
                <c:pt idx="1">
                  <c:v>15639</c:v>
                </c:pt>
                <c:pt idx="2">
                  <c:v>15198</c:v>
                </c:pt>
                <c:pt idx="3">
                  <c:v>19661</c:v>
                </c:pt>
                <c:pt idx="4">
                  <c:v>8206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57-4690-BF5E-53D7740E4CD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700369944"/>
        <c:axId val="700376832"/>
      </c:barChart>
      <c:catAx>
        <c:axId val="700369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0376832"/>
        <c:crosses val="autoZero"/>
        <c:auto val="1"/>
        <c:lblAlgn val="ctr"/>
        <c:lblOffset val="100"/>
        <c:noMultiLvlLbl val="0"/>
      </c:catAx>
      <c:valAx>
        <c:axId val="70037683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700369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CAB3B3-4B33-447E-94E5-72E3A801465E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3D44D6-63EB-4054-9DEA-1D81E5B80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011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0A8BE-0CE4-4C28-8390-BE7E3610EED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520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3788-E609-4AF4-8E2A-E34FF3A32376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BF4BF0A-748A-4FC2-A2EF-F02CC4565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92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3788-E609-4AF4-8E2A-E34FF3A32376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BF4BF0A-748A-4FC2-A2EF-F02CC4565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02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3788-E609-4AF4-8E2A-E34FF3A32376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BF4BF0A-748A-4FC2-A2EF-F02CC4565C7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3050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3788-E609-4AF4-8E2A-E34FF3A32376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BF4BF0A-748A-4FC2-A2EF-F02CC4565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528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3788-E609-4AF4-8E2A-E34FF3A32376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BF4BF0A-748A-4FC2-A2EF-F02CC4565C7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6633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3788-E609-4AF4-8E2A-E34FF3A32376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BF4BF0A-748A-4FC2-A2EF-F02CC4565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4642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3788-E609-4AF4-8E2A-E34FF3A32376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4BF0A-748A-4FC2-A2EF-F02CC4565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80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3788-E609-4AF4-8E2A-E34FF3A32376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4BF0A-748A-4FC2-A2EF-F02CC4565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6870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520564" y="1378324"/>
            <a:ext cx="11083637" cy="4101353"/>
          </a:xfrm>
        </p:spPr>
        <p:txBody>
          <a:bodyPr/>
          <a:lstStyle>
            <a:lvl1pPr>
              <a:defRPr cap="none">
                <a:solidFill>
                  <a:srgbClr val="354751"/>
                </a:solidFill>
                <a:latin typeface="HelveticaNeueLT Std Thin"/>
                <a:cs typeface="HelveticaNeueLT Std Thin"/>
              </a:defRPr>
            </a:lvl1pPr>
            <a:lvl2pPr marL="459466" indent="-144284">
              <a:buClr>
                <a:srgbClr val="354751"/>
              </a:buClr>
              <a:buFont typeface="Lucida Grande"/>
              <a:buChar char="-"/>
              <a:defRPr>
                <a:solidFill>
                  <a:srgbClr val="354751"/>
                </a:solidFill>
                <a:latin typeface="HelveticaNeueLT Std Thin"/>
                <a:cs typeface="HelveticaNeueLT Std Thin"/>
              </a:defRPr>
            </a:lvl2pPr>
            <a:lvl3pPr marL="762041" indent="-133077">
              <a:buClr>
                <a:srgbClr val="354751"/>
              </a:buClr>
              <a:buFont typeface="Lucida Grande"/>
              <a:buChar char="-"/>
              <a:defRPr>
                <a:solidFill>
                  <a:srgbClr val="354751"/>
                </a:solidFill>
                <a:latin typeface="HelveticaNeueLT Std Thin"/>
                <a:cs typeface="HelveticaNeueLT Std Thin"/>
              </a:defRPr>
            </a:lvl3pPr>
            <a:lvl4pPr marL="1064616" indent="-165296">
              <a:buClr>
                <a:srgbClr val="354751"/>
              </a:buClr>
              <a:buFont typeface="Lucida Grande"/>
              <a:buChar char="-"/>
              <a:defRPr>
                <a:solidFill>
                  <a:srgbClr val="354751"/>
                </a:solidFill>
                <a:latin typeface="HelveticaNeueLT Std Thin"/>
                <a:cs typeface="HelveticaNeueLT Std Thin"/>
              </a:defRPr>
            </a:lvl4pPr>
            <a:lvl5pPr marL="1266332" indent="-142883">
              <a:buClr>
                <a:srgbClr val="354751"/>
              </a:buClr>
              <a:buFont typeface="Lucida Grande"/>
              <a:buChar char="-"/>
              <a:defRPr>
                <a:solidFill>
                  <a:srgbClr val="354751"/>
                </a:solidFill>
                <a:latin typeface="HelveticaNeueLT Std Thin"/>
                <a:cs typeface="HelveticaNeueLT Std Thin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26">
            <a:extLst>
              <a:ext uri="{FF2B5EF4-FFF2-40B4-BE49-F238E27FC236}">
                <a16:creationId xmlns:a16="http://schemas.microsoft.com/office/drawing/2014/main" id="{09FEF241-D677-7843-85AF-1FD327E3E5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7273" y="6364929"/>
            <a:ext cx="4540592" cy="322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endParaRPr lang="en-US" spc="53">
              <a:solidFill>
                <a:srgbClr val="869197"/>
              </a:solidFill>
              <a:latin typeface="HelveticaNeueLT Std Thin"/>
              <a:cs typeface="HelveticaNeueLT Std Thin"/>
            </a:endParaRPr>
          </a:p>
        </p:txBody>
      </p:sp>
      <p:sp>
        <p:nvSpPr>
          <p:cNvPr id="9" name="Date Placeholder 27">
            <a:extLst>
              <a:ext uri="{FF2B5EF4-FFF2-40B4-BE49-F238E27FC236}">
                <a16:creationId xmlns:a16="http://schemas.microsoft.com/office/drawing/2014/main" id="{A9B5E2C4-2F6F-E845-A492-9A35B8AA8E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18018" y="6293504"/>
            <a:ext cx="2586182" cy="322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9">
                <a:solidFill>
                  <a:srgbClr val="869197"/>
                </a:solidFill>
                <a:latin typeface="HelveticaNeueLT Std Thin"/>
              </a:defRPr>
            </a:lvl1pPr>
          </a:lstStyle>
          <a:p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8903145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728">
          <p15:clr>
            <a:srgbClr val="FBAE40"/>
          </p15:clr>
        </p15:guide>
        <p15:guide id="2" pos="6080">
          <p15:clr>
            <a:srgbClr val="FBAE40"/>
          </p15:clr>
        </p15:guide>
        <p15:guide id="3" pos="2624">
          <p15:clr>
            <a:srgbClr val="FBAE40"/>
          </p15:clr>
        </p15:guide>
        <p15:guide id="4" orient="horz" pos="3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3788-E609-4AF4-8E2A-E34FF3A32376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4BF0A-748A-4FC2-A2EF-F02CC4565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946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3788-E609-4AF4-8E2A-E34FF3A32376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BF4BF0A-748A-4FC2-A2EF-F02CC4565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3788-E609-4AF4-8E2A-E34FF3A32376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BF4BF0A-748A-4FC2-A2EF-F02CC4565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54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3788-E609-4AF4-8E2A-E34FF3A32376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BF4BF0A-748A-4FC2-A2EF-F02CC4565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253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3788-E609-4AF4-8E2A-E34FF3A32376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4BF0A-748A-4FC2-A2EF-F02CC4565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415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3788-E609-4AF4-8E2A-E34FF3A32376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4BF0A-748A-4FC2-A2EF-F02CC4565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97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3788-E609-4AF4-8E2A-E34FF3A32376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4BF0A-748A-4FC2-A2EF-F02CC4565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770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3788-E609-4AF4-8E2A-E34FF3A32376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BF4BF0A-748A-4FC2-A2EF-F02CC4565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237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F3788-E609-4AF4-8E2A-E34FF3A32376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BF4BF0A-748A-4FC2-A2EF-F02CC4565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15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EE785CD-AB9D-4C6E-8DA3-D75105816137}"/>
              </a:ext>
            </a:extLst>
          </p:cNvPr>
          <p:cNvSpPr txBox="1"/>
          <p:nvPr/>
        </p:nvSpPr>
        <p:spPr>
          <a:xfrm>
            <a:off x="7373471" y="739588"/>
            <a:ext cx="4303059" cy="5513294"/>
          </a:xfrm>
          <a:prstGeom prst="rect">
            <a:avLst/>
          </a:prstGeom>
        </p:spPr>
        <p:txBody>
          <a:bodyPr vert="horz" wrap="square" lIns="0" tIns="8068" rIns="0" bIns="0" rtlCol="0" anchor="t" anchorCtr="0">
            <a:normAutofit/>
          </a:bodyPr>
          <a:lstStyle/>
          <a:p>
            <a:pPr marL="269703" indent="-269703" defTabSz="899010">
              <a:spcBef>
                <a:spcPct val="20000"/>
              </a:spcBef>
              <a:buClr>
                <a:schemeClr val="accent1"/>
              </a:buClr>
            </a:pPr>
            <a:endParaRPr lang="en-US" sz="3177">
              <a:solidFill>
                <a:srgbClr val="354751"/>
              </a:solidFill>
              <a:latin typeface="HelveticaNeueLT Std Thin"/>
              <a:cs typeface="HelveticaNeueLT Std Thin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982B12-8BB4-45AC-8EAD-D3D1B0642812}"/>
              </a:ext>
            </a:extLst>
          </p:cNvPr>
          <p:cNvSpPr txBox="1"/>
          <p:nvPr/>
        </p:nvSpPr>
        <p:spPr>
          <a:xfrm>
            <a:off x="381000" y="470647"/>
            <a:ext cx="10085294" cy="5378824"/>
          </a:xfrm>
          <a:prstGeom prst="rect">
            <a:avLst/>
          </a:prstGeom>
        </p:spPr>
        <p:txBody>
          <a:bodyPr vert="horz" wrap="square" lIns="0" tIns="8068" rIns="0" bIns="0" rtlCol="0" anchor="t" anchorCtr="0">
            <a:normAutofit/>
          </a:bodyPr>
          <a:lstStyle/>
          <a:p>
            <a:pPr marL="269703" indent="-269703" defTabSz="899010">
              <a:spcBef>
                <a:spcPct val="20000"/>
              </a:spcBef>
              <a:buClr>
                <a:schemeClr val="accent1"/>
              </a:buClr>
            </a:pPr>
            <a:endParaRPr lang="en-US" sz="1588">
              <a:solidFill>
                <a:srgbClr val="354751"/>
              </a:solidFill>
              <a:latin typeface="HelveticaNeueLT Std Thin"/>
              <a:cs typeface="HelveticaNeueLT Std Thin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DD8A4E-D758-4E2A-B69C-842DAA5EF50A}"/>
              </a:ext>
            </a:extLst>
          </p:cNvPr>
          <p:cNvSpPr txBox="1"/>
          <p:nvPr/>
        </p:nvSpPr>
        <p:spPr>
          <a:xfrm>
            <a:off x="448235" y="336176"/>
            <a:ext cx="9345706" cy="5378824"/>
          </a:xfrm>
          <a:prstGeom prst="rect">
            <a:avLst/>
          </a:prstGeom>
        </p:spPr>
        <p:txBody>
          <a:bodyPr vert="horz" wrap="square" lIns="0" tIns="8068" rIns="0" bIns="0" rtlCol="0" anchor="t" anchorCtr="0">
            <a:normAutofit/>
          </a:bodyPr>
          <a:lstStyle/>
          <a:p>
            <a:pPr marL="269703" indent="-269703" defTabSz="899010">
              <a:spcBef>
                <a:spcPct val="20000"/>
              </a:spcBef>
              <a:buClr>
                <a:schemeClr val="accent1"/>
              </a:buClr>
            </a:pPr>
            <a:endParaRPr lang="en-US" sz="3177" b="1">
              <a:solidFill>
                <a:srgbClr val="354751"/>
              </a:solidFill>
              <a:latin typeface="HelveticaNeueLT Std Thin"/>
              <a:cs typeface="HelveticaNeueLT Std Thin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E498FF0-DE81-4BDF-B8D0-6AAA1A3F4E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4475048"/>
              </p:ext>
            </p:extLst>
          </p:nvPr>
        </p:nvGraphicFramePr>
        <p:xfrm>
          <a:off x="1187823" y="336177"/>
          <a:ext cx="9345706" cy="618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77130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2BD08B3-525B-4A86-A2A7-6B4773CCE6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3489768"/>
              </p:ext>
            </p:extLst>
          </p:nvPr>
        </p:nvGraphicFramePr>
        <p:xfrm>
          <a:off x="1238250" y="380999"/>
          <a:ext cx="7829550" cy="6276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146294A-2E9A-444D-B4C3-0EAA6366E054}"/>
              </a:ext>
            </a:extLst>
          </p:cNvPr>
          <p:cNvSpPr txBox="1"/>
          <p:nvPr/>
        </p:nvSpPr>
        <p:spPr>
          <a:xfrm>
            <a:off x="9610725" y="1076325"/>
            <a:ext cx="2381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2020 – Open 31 weeks of the year</a:t>
            </a:r>
          </a:p>
        </p:txBody>
      </p:sp>
    </p:spTree>
    <p:extLst>
      <p:ext uri="{BB962C8B-B14F-4D97-AF65-F5344CB8AC3E}">
        <p14:creationId xmlns:p14="http://schemas.microsoft.com/office/powerpoint/2010/main" val="3591540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E847953-6FBC-4230-BFC9-C65F56B085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2719847"/>
              </p:ext>
            </p:extLst>
          </p:nvPr>
        </p:nvGraphicFramePr>
        <p:xfrm>
          <a:off x="952500" y="371475"/>
          <a:ext cx="5010150" cy="333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6" name="Chart 35">
            <a:extLst>
              <a:ext uri="{FF2B5EF4-FFF2-40B4-BE49-F238E27FC236}">
                <a16:creationId xmlns:a16="http://schemas.microsoft.com/office/drawing/2014/main" id="{12766940-5E1E-49B3-A6DE-F43D2DA8F9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8010723"/>
              </p:ext>
            </p:extLst>
          </p:nvPr>
        </p:nvGraphicFramePr>
        <p:xfrm>
          <a:off x="6438899" y="2847974"/>
          <a:ext cx="5010149" cy="3076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B369440-A0AB-4A7D-9E94-6CB96C389C23}"/>
              </a:ext>
            </a:extLst>
          </p:cNvPr>
          <p:cNvSpPr txBox="1"/>
          <p:nvPr/>
        </p:nvSpPr>
        <p:spPr>
          <a:xfrm>
            <a:off x="6438899" y="6096000"/>
            <a:ext cx="5324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+100 Videos with almost </a:t>
            </a:r>
            <a:r>
              <a:rPr lang="en-US"/>
              <a:t>3,200 views in 2020.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3A127B-1E08-4175-8076-A2EABBECCC46}"/>
              </a:ext>
            </a:extLst>
          </p:cNvPr>
          <p:cNvSpPr txBox="1"/>
          <p:nvPr/>
        </p:nvSpPr>
        <p:spPr>
          <a:xfrm>
            <a:off x="6711518" y="656948"/>
            <a:ext cx="4252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 be classified as a program, an event must be synchronous. </a:t>
            </a:r>
            <a:br>
              <a:rPr lang="en-US" dirty="0"/>
            </a:br>
            <a:r>
              <a:rPr lang="en-US" dirty="0"/>
              <a:t>Pre-recorded programs are not included in these numbers.</a:t>
            </a:r>
          </a:p>
        </p:txBody>
      </p:sp>
    </p:spTree>
    <p:extLst>
      <p:ext uri="{BB962C8B-B14F-4D97-AF65-F5344CB8AC3E}">
        <p14:creationId xmlns:p14="http://schemas.microsoft.com/office/powerpoint/2010/main" val="3403224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88FD61F4-4C03-4F81-BD92-397995833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2575" y="304801"/>
            <a:ext cx="9896475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Bright" panose="02040602050505020304" pitchFamily="18" charset="0"/>
              </a:rPr>
              <a:t>Items provided directly through Friends’ funding in FY 2020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Lucida Bright" panose="020406020505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Bright" panose="02040602050505020304" pitchFamily="18" charset="0"/>
              </a:rPr>
              <a:t>Children’s and teen events			$2,800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Bright" panose="02040602050505020304" pitchFamily="18" charset="0"/>
              </a:rPr>
              <a:t>Adult events					$500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Bright" panose="02040602050505020304" pitchFamily="18" charset="0"/>
              </a:rPr>
              <a:t>Mango Languages		</a:t>
            </a:r>
            <a:r>
              <a:rPr lang="en-US" altLang="en-US" sz="2000" dirty="0">
                <a:solidFill>
                  <a:srgbClr val="000000"/>
                </a:solidFill>
                <a:latin typeface="Lucida Bright" panose="02040602050505020304" pitchFamily="18" charset="0"/>
              </a:rPr>
              <a:t>		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Bright" panose="02040602050505020304" pitchFamily="18" charset="0"/>
              </a:rPr>
              <a:t>$1,250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Lucida Bright" panose="02040602050505020304" pitchFamily="18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Bright" panose="02040602050505020304" pitchFamily="18" charset="0"/>
              </a:rPr>
              <a:t>Award winning books	</a:t>
            </a:r>
            <a:r>
              <a:rPr lang="en-US" altLang="en-US" sz="2000" dirty="0">
                <a:solidFill>
                  <a:srgbClr val="000000"/>
                </a:solidFill>
                <a:latin typeface="Lucida Bright" panose="02040602050505020304" pitchFamily="18" charset="0"/>
              </a:rPr>
              <a:t>			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Bright" panose="02040602050505020304" pitchFamily="18" charset="0"/>
              </a:rPr>
              <a:t>$1,150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Bright" panose="02040602050505020304" pitchFamily="18" charset="0"/>
              </a:rPr>
              <a:t>Downloadable books and audio books	$4,300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Lucida Bright" panose="02040602050505020304" pitchFamily="18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Bright" panose="02040602050505020304" pitchFamily="18" charset="0"/>
              </a:rPr>
              <a:t>World Book Online		</a:t>
            </a:r>
            <a:r>
              <a:rPr lang="en-US" altLang="en-US" sz="2000" dirty="0">
                <a:solidFill>
                  <a:srgbClr val="000000"/>
                </a:solidFill>
                <a:latin typeface="Lucida Bright" panose="02040602050505020304" pitchFamily="18" charset="0"/>
              </a:rPr>
              <a:t>		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Bright" panose="02040602050505020304" pitchFamily="18" charset="0"/>
              </a:rPr>
              <a:t>$1,575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Bright" panose="02040602050505020304" pitchFamily="18" charset="0"/>
              </a:rPr>
              <a:t>PC Reservation Software			$1,050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Bright" panose="02040602050505020304" pitchFamily="18" charset="0"/>
              </a:rPr>
            </a:b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Lucida Bright" panose="020406020505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Bright" panose="02040602050505020304" pitchFamily="18" charset="0"/>
              </a:rPr>
              <a:t>Total: $12,625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63918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115</TotalTime>
  <Words>129</Words>
  <Application>Microsoft Office PowerPoint</Application>
  <PresentationFormat>Widescreen</PresentationFormat>
  <Paragraphs>21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Century Gothic</vt:lpstr>
      <vt:lpstr>HelveticaNeueLT Std Thin</vt:lpstr>
      <vt:lpstr>Lucida Bright</vt:lpstr>
      <vt:lpstr>Lucida Grande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Melinda Hodges</dc:creator>
  <cp:lastModifiedBy>Melinda Hodges</cp:lastModifiedBy>
  <cp:revision>6</cp:revision>
  <dcterms:created xsi:type="dcterms:W3CDTF">2021-01-31T18:59:11Z</dcterms:created>
  <dcterms:modified xsi:type="dcterms:W3CDTF">2021-02-03T18:11:33Z</dcterms:modified>
</cp:coreProperties>
</file>